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0" r:id="rId3"/>
    <p:sldId id="259" r:id="rId4"/>
    <p:sldId id="264" r:id="rId5"/>
    <p:sldId id="262" r:id="rId6"/>
    <p:sldId id="261" r:id="rId7"/>
    <p:sldId id="265" r:id="rId8"/>
    <p:sldId id="258" r:id="rId9"/>
    <p:sldId id="266" r:id="rId10"/>
  </p:sldIdLst>
  <p:sldSz cx="9144000" cy="6858000" type="screen4x3"/>
  <p:notesSz cx="6807200" cy="9939338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66"/>
    <a:srgbClr val="FF99FF"/>
    <a:srgbClr val="C0C0C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0929"/>
  </p:normalViewPr>
  <p:slideViewPr>
    <p:cSldViewPr>
      <p:cViewPr varScale="1">
        <p:scale>
          <a:sx n="105" d="100"/>
          <a:sy n="105" d="100"/>
        </p:scale>
        <p:origin x="-18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0375" cy="4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825" y="1"/>
            <a:ext cx="2950375" cy="4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971"/>
            <a:ext cx="2950375" cy="4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825" y="9441971"/>
            <a:ext cx="2950375" cy="4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F3FD647-6C44-4273-A2B4-B386F33CBF2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CD0ED-30AA-4B0D-B837-F729C02A67BC}" type="datetimeFigureOut">
              <a:rPr kumimoji="1" lang="ja-JP" altLang="en-US" smtClean="0"/>
              <a:pPr/>
              <a:t>2016/11/8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865D6-CD52-480F-9C3A-D5A3A147F99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865D6-CD52-480F-9C3A-D5A3A147F99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3146E-79C3-4953-B8EA-04B148ADBB8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E7E3-50A5-44C7-840F-C6A4A7E8CAC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9867-88BD-4A76-841C-22DEED63E58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AAA4D-9447-40B4-8BE6-ACA8C896E40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1630-B375-4404-B4E8-3AFAE67A6E8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8F97C-E80F-4E51-ACA3-D49D422EE19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DB15D-89DF-4525-8425-521621C88BA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DD7CC-2B7B-46A4-B229-405F9291434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7DD0B-0BB7-4E95-9800-55521010A0C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DC0F-04EE-45C2-8FA0-4F8D43B0B99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F53E-547E-40B8-A2A2-46B8F884D82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D3C4093-458F-41AD-9A4B-4DB83C276BD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15.220\農林課\市川\多面的機能支払交付金\講師依頼\県大会\20160603_motonosumiinari_8-1200x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2616" y="0"/>
            <a:ext cx="13062858" cy="685800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6119664" y="2606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平成</a:t>
            </a:r>
            <a:r>
              <a:rPr kumimoji="1" lang="en-US" altLang="ja-JP" sz="18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28</a:t>
            </a:r>
            <a:r>
              <a:rPr kumimoji="1" lang="ja-JP" altLang="en-US" sz="18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年</a:t>
            </a:r>
            <a:r>
              <a:rPr kumimoji="1" lang="en-US" altLang="ja-JP" sz="18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11</a:t>
            </a:r>
            <a:r>
              <a:rPr kumimoji="1" lang="ja-JP" altLang="en-US" sz="18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kumimoji="1" lang="en-US" altLang="ja-JP" sz="18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16</a:t>
            </a:r>
            <a:r>
              <a:rPr lang="ja-JP" altLang="en-US" sz="18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日</a:t>
            </a:r>
            <a:endParaRPr kumimoji="1" lang="ja-JP" altLang="en-US" sz="18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124744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多面的機能支払交付金における</a:t>
            </a:r>
            <a:endParaRPr kumimoji="1" lang="en-US" altLang="ja-JP" sz="4000" dirty="0" smtClean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r>
              <a:rPr kumimoji="1" lang="ja-JP" altLang="en-US" sz="40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組織の広域化について</a:t>
            </a:r>
            <a:endParaRPr kumimoji="1" lang="ja-JP" altLang="en-US" sz="40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12160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長門市</a:t>
            </a:r>
            <a:endParaRPr kumimoji="1" lang="ja-JP" altLang="en-US" sz="28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67544" y="177281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◆本郷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39752" y="242088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◆ゆや中畑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5816" y="29249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600" b="1" dirty="0" smtClean="0"/>
              <a:t>◆へき</a:t>
            </a:r>
            <a:endParaRPr kumimoji="1" lang="ja-JP" altLang="en-US" sz="3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9752" y="39330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600" b="1" dirty="0" smtClean="0"/>
              <a:t>◆油谷東部</a:t>
            </a:r>
            <a:endParaRPr kumimoji="1" lang="ja-JP" altLang="en-US" sz="36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91680" y="321297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◆河原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84482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東後畑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11760" y="350100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大迫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7624" y="35010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◆泉川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378904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◆尾崎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0192" y="34290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600" b="1" dirty="0" smtClean="0"/>
              <a:t>◆</a:t>
            </a:r>
            <a:r>
              <a:rPr lang="zh-TW" altLang="en-US" sz="3600" b="1" dirty="0" smtClean="0"/>
              <a:t>三隅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91880" y="53012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600" b="1" dirty="0" smtClean="0"/>
              <a:t>◆俵山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08104" y="191683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◆青海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128" y="278092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◆青海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72000" y="378904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◆河原沖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92080" y="407707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</a:t>
            </a:r>
            <a:r>
              <a:rPr lang="ja-JP" altLang="en-US" sz="2000" b="1" dirty="0" err="1" smtClean="0">
                <a:solidFill>
                  <a:srgbClr val="FF0000"/>
                </a:solidFill>
              </a:rPr>
              <a:t>三ヶ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村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20072" y="501317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◆渋木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1960" y="306896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◆境川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67944" y="342900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◆西深川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68144" y="479715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</a:rPr>
              <a:t>◆真木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99792" y="0"/>
            <a:ext cx="35283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市内の取り組み状況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04048" y="609329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※</a:t>
            </a:r>
            <a:r>
              <a:rPr kumimoji="1" lang="ja-JP" altLang="en-US" b="1" dirty="0" smtClean="0"/>
              <a:t>黒太字が既存広域組織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■なぜ広域化なのか（現状・問題点）</a:t>
            </a:r>
            <a:endParaRPr kumimoji="1" lang="ja-JP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323528" y="1124744"/>
            <a:ext cx="3491880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1560" y="126876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事業の時代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5076056" y="1124744"/>
            <a:ext cx="3816424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48064" y="126876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維持管理の時代へ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5" name="右矢印 14"/>
          <p:cNvSpPr/>
          <p:nvPr/>
        </p:nvSpPr>
        <p:spPr bwMode="auto">
          <a:xfrm>
            <a:off x="3995936" y="1268760"/>
            <a:ext cx="864096" cy="57606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3568" y="5085184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 bwMode="auto">
          <a:xfrm>
            <a:off x="323528" y="2924944"/>
            <a:ext cx="3528392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536" y="306896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chemeClr val="bg1"/>
                </a:solidFill>
              </a:rPr>
              <a:t>農業者の高齢化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5076056" y="2348880"/>
            <a:ext cx="3816424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55867" y="2555851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dirty="0" smtClean="0">
                <a:solidFill>
                  <a:schemeClr val="bg1"/>
                </a:solidFill>
              </a:rPr>
              <a:t>組織の弱体化、消滅</a:t>
            </a:r>
            <a:endParaRPr lang="en-US" altLang="ja-JP" sz="2800" dirty="0" smtClean="0">
              <a:solidFill>
                <a:schemeClr val="bg1"/>
              </a:solidFill>
            </a:endParaRPr>
          </a:p>
        </p:txBody>
      </p:sp>
      <p:sp>
        <p:nvSpPr>
          <p:cNvPr id="22" name="右矢印 21"/>
          <p:cNvSpPr/>
          <p:nvPr/>
        </p:nvSpPr>
        <p:spPr bwMode="auto">
          <a:xfrm>
            <a:off x="3995936" y="2780928"/>
            <a:ext cx="864096" cy="57606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5076056" y="3429000"/>
            <a:ext cx="3816424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48064" y="364502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事務作業が困難</a:t>
            </a:r>
            <a:endParaRPr lang="en-US" altLang="ja-JP" sz="2800" dirty="0" smtClean="0">
              <a:solidFill>
                <a:schemeClr val="bg1"/>
              </a:solidFill>
            </a:endParaRPr>
          </a:p>
        </p:txBody>
      </p:sp>
      <p:sp>
        <p:nvSpPr>
          <p:cNvPr id="25" name="右矢印 24"/>
          <p:cNvSpPr/>
          <p:nvPr/>
        </p:nvSpPr>
        <p:spPr bwMode="auto">
          <a:xfrm rot="1355212">
            <a:off x="3990454" y="3429000"/>
            <a:ext cx="864096" cy="57606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323528" y="4869160"/>
            <a:ext cx="3491880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9552" y="501317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</a:rPr>
              <a:t>市も職員不足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5004048" y="4725144"/>
            <a:ext cx="3816424" cy="11521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064" y="4797152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dirty="0" smtClean="0">
                <a:solidFill>
                  <a:schemeClr val="bg1"/>
                </a:solidFill>
              </a:rPr>
              <a:t>地域単位に新たな事業の指導が困難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右矢印 29"/>
          <p:cNvSpPr/>
          <p:nvPr/>
        </p:nvSpPr>
        <p:spPr bwMode="auto">
          <a:xfrm>
            <a:off x="3995936" y="5013176"/>
            <a:ext cx="864096" cy="57606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■</a:t>
            </a:r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何のために広域化なのか</a:t>
            </a:r>
            <a:endParaRPr kumimoji="1" lang="ja-JP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251520" y="1628800"/>
            <a:ext cx="7560840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52" y="177281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600" dirty="0" smtClean="0">
                <a:solidFill>
                  <a:schemeClr val="bg1"/>
                </a:solidFill>
              </a:rPr>
              <a:t>農地を農地として守るため</a:t>
            </a:r>
            <a:r>
              <a:rPr lang="en-US" altLang="ja-JP" sz="3600" dirty="0" smtClean="0">
                <a:solidFill>
                  <a:schemeClr val="bg1"/>
                </a:solidFill>
              </a:rPr>
              <a:t>(</a:t>
            </a:r>
            <a:r>
              <a:rPr lang="ja-JP" altLang="en-US" sz="3600" dirty="0" smtClean="0">
                <a:solidFill>
                  <a:schemeClr val="bg1"/>
                </a:solidFill>
              </a:rPr>
              <a:t>大義）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260573" y="3573016"/>
            <a:ext cx="8200528" cy="864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8605" y="3717032"/>
            <a:ext cx="798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600" dirty="0" smtClean="0">
                <a:solidFill>
                  <a:schemeClr val="bg1"/>
                </a:solidFill>
              </a:rPr>
              <a:t>数年先ではなく未来の地域農業のため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188640"/>
            <a:ext cx="3416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 smtClean="0"/>
              <a:t>従来の業務形態</a:t>
            </a:r>
            <a:endParaRPr lang="ja-JP" altLang="en-US" sz="3600" dirty="0"/>
          </a:p>
        </p:txBody>
      </p:sp>
      <p:sp>
        <p:nvSpPr>
          <p:cNvPr id="8" name="正方形/長方形 7"/>
          <p:cNvSpPr/>
          <p:nvPr/>
        </p:nvSpPr>
        <p:spPr bwMode="auto">
          <a:xfrm>
            <a:off x="1187624" y="908720"/>
            <a:ext cx="4392488" cy="55446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51720" y="1268760"/>
            <a:ext cx="2592288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solidFill>
                  <a:schemeClr val="bg1"/>
                </a:solidFill>
              </a:rPr>
              <a:t>行　政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23728" y="4581128"/>
            <a:ext cx="2664296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bg1"/>
                </a:solidFill>
              </a:rPr>
              <a:t>各地区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5" name="上矢印 4"/>
          <p:cNvSpPr/>
          <p:nvPr/>
        </p:nvSpPr>
        <p:spPr bwMode="auto">
          <a:xfrm>
            <a:off x="2267744" y="2636912"/>
            <a:ext cx="792088" cy="1224136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" name="下矢印 5"/>
          <p:cNvSpPr/>
          <p:nvPr/>
        </p:nvSpPr>
        <p:spPr bwMode="auto">
          <a:xfrm>
            <a:off x="3779912" y="2636912"/>
            <a:ext cx="792088" cy="122413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" name="上矢印 8"/>
          <p:cNvSpPr/>
          <p:nvPr/>
        </p:nvSpPr>
        <p:spPr bwMode="auto">
          <a:xfrm>
            <a:off x="1475656" y="2636912"/>
            <a:ext cx="792088" cy="122413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下矢印 9"/>
          <p:cNvSpPr/>
          <p:nvPr/>
        </p:nvSpPr>
        <p:spPr bwMode="auto">
          <a:xfrm>
            <a:off x="4572000" y="2636912"/>
            <a:ext cx="792088" cy="1224136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80112" y="2780928"/>
            <a:ext cx="3563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 smtClean="0"/>
              <a:t>×</a:t>
            </a:r>
            <a:r>
              <a:rPr kumimoji="1" lang="ja-JP" altLang="en-US" sz="6600" dirty="0" smtClean="0"/>
              <a:t>組織数</a:t>
            </a:r>
            <a:endParaRPr kumimoji="1" lang="ja-JP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円/楕円 41"/>
          <p:cNvSpPr/>
          <p:nvPr/>
        </p:nvSpPr>
        <p:spPr bwMode="auto">
          <a:xfrm>
            <a:off x="1043608" y="692696"/>
            <a:ext cx="6624736" cy="5832648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203848" y="5877272"/>
            <a:ext cx="2664296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bg1"/>
                </a:solidFill>
              </a:rPr>
              <a:t>各地区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75648" y="3284984"/>
            <a:ext cx="3168352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bg1"/>
                </a:solidFill>
              </a:rPr>
              <a:t>事務組織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131840" y="764704"/>
            <a:ext cx="2592288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800" dirty="0" smtClean="0">
                <a:solidFill>
                  <a:schemeClr val="bg1"/>
                </a:solidFill>
              </a:rPr>
              <a:t>行　政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0" y="3212976"/>
            <a:ext cx="3168352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bg1"/>
                </a:solidFill>
              </a:rPr>
              <a:t>広域組織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-108520" y="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理想と</a:t>
            </a:r>
            <a:r>
              <a:rPr kumimoji="1" lang="ja-JP" altLang="en-US" sz="3200" smtClean="0"/>
              <a:t>するシステムモデル（循環型）</a:t>
            </a:r>
            <a:endParaRPr kumimoji="1" lang="ja-JP" altLang="en-US" sz="32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407696" y="5733256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役割分担</a:t>
            </a:r>
            <a:endParaRPr kumimoji="1" lang="ja-JP" altLang="en-US" sz="4400" dirty="0"/>
          </a:p>
        </p:txBody>
      </p:sp>
      <p:sp>
        <p:nvSpPr>
          <p:cNvPr id="50" name="上矢印 49"/>
          <p:cNvSpPr/>
          <p:nvPr/>
        </p:nvSpPr>
        <p:spPr bwMode="auto">
          <a:xfrm rot="2231327">
            <a:off x="1630443" y="1456744"/>
            <a:ext cx="1008112" cy="1448267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1" name="上矢印 50"/>
          <p:cNvSpPr/>
          <p:nvPr/>
        </p:nvSpPr>
        <p:spPr bwMode="auto">
          <a:xfrm rot="7792183">
            <a:off x="5954640" y="1467848"/>
            <a:ext cx="1008112" cy="1447448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2" name="上矢印 51"/>
          <p:cNvSpPr/>
          <p:nvPr/>
        </p:nvSpPr>
        <p:spPr bwMode="auto">
          <a:xfrm rot="13055584">
            <a:off x="5783350" y="4302765"/>
            <a:ext cx="1008112" cy="1481567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3" name="上矢印 52"/>
          <p:cNvSpPr/>
          <p:nvPr/>
        </p:nvSpPr>
        <p:spPr bwMode="auto">
          <a:xfrm rot="18677151">
            <a:off x="1842217" y="4140248"/>
            <a:ext cx="1008112" cy="1432031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4" name="上矢印 53"/>
          <p:cNvSpPr/>
          <p:nvPr/>
        </p:nvSpPr>
        <p:spPr bwMode="auto">
          <a:xfrm rot="5400000">
            <a:off x="4252018" y="3244926"/>
            <a:ext cx="648071" cy="1448267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5" name="上矢印 54"/>
          <p:cNvSpPr/>
          <p:nvPr/>
        </p:nvSpPr>
        <p:spPr bwMode="auto">
          <a:xfrm rot="16200000">
            <a:off x="4180010" y="2524846"/>
            <a:ext cx="648071" cy="1448267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-27384"/>
            <a:ext cx="9144000" cy="584775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■</a:t>
            </a:r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どのようにして広域化なのか</a:t>
            </a:r>
            <a:endParaRPr kumimoji="1" lang="ja-JP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323528" y="980728"/>
            <a:ext cx="3491880" cy="172819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4777" y="134076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仕事の役割分担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を明確にする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4283968" y="1025161"/>
            <a:ext cx="4464496" cy="158417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83968" y="1268760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dirty="0" smtClean="0">
                <a:solidFill>
                  <a:schemeClr val="bg1"/>
                </a:solidFill>
              </a:rPr>
              <a:t>法制化され安定した交付金の活用（財源として）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6" name="上矢印 15"/>
          <p:cNvSpPr/>
          <p:nvPr/>
        </p:nvSpPr>
        <p:spPr bwMode="auto">
          <a:xfrm>
            <a:off x="3635896" y="2924944"/>
            <a:ext cx="1080120" cy="1080120"/>
          </a:xfrm>
          <a:prstGeom prst="upArrow">
            <a:avLst/>
          </a:prstGeom>
          <a:solidFill>
            <a:srgbClr val="FFFF00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1331640" y="4293096"/>
            <a:ext cx="5904656" cy="18722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47664" y="4742834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dirty="0" smtClean="0">
                <a:solidFill>
                  <a:schemeClr val="bg1"/>
                </a:solidFill>
              </a:rPr>
              <a:t>事務の改善（ソリューション）を含めたモデルシステムの提案</a:t>
            </a:r>
            <a:endParaRPr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60032" y="321297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生き残るためのツールとして広域化を利用する！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91680" y="2852936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</a:rPr>
              <a:t>変化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91680" y="350100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</a:rPr>
              <a:t>進化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4788024" y="188640"/>
            <a:ext cx="187220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下矢印 6"/>
          <p:cNvSpPr/>
          <p:nvPr/>
        </p:nvSpPr>
        <p:spPr bwMode="auto">
          <a:xfrm>
            <a:off x="7956376" y="3140968"/>
            <a:ext cx="576064" cy="2088232"/>
          </a:xfrm>
          <a:prstGeom prst="downArrow">
            <a:avLst/>
          </a:prstGeom>
          <a:solidFill>
            <a:srgbClr val="FFFFCC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左矢印 7"/>
          <p:cNvSpPr/>
          <p:nvPr/>
        </p:nvSpPr>
        <p:spPr bwMode="auto">
          <a:xfrm>
            <a:off x="5508104" y="4869160"/>
            <a:ext cx="2160240" cy="576064"/>
          </a:xfrm>
          <a:prstGeom prst="leftArrow">
            <a:avLst/>
          </a:prstGeom>
          <a:solidFill>
            <a:srgbClr val="FFFFCC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51520" y="980728"/>
            <a:ext cx="4752528" cy="216024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6732240" y="1196752"/>
            <a:ext cx="2016224" cy="1656184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" name="右矢印 19"/>
          <p:cNvSpPr/>
          <p:nvPr/>
        </p:nvSpPr>
        <p:spPr bwMode="auto">
          <a:xfrm>
            <a:off x="5148064" y="2204864"/>
            <a:ext cx="1440160" cy="576064"/>
          </a:xfrm>
          <a:prstGeom prst="rightArrow">
            <a:avLst/>
          </a:prstGeom>
          <a:solidFill>
            <a:srgbClr val="FFFFCC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上矢印 20"/>
          <p:cNvSpPr/>
          <p:nvPr/>
        </p:nvSpPr>
        <p:spPr bwMode="auto">
          <a:xfrm>
            <a:off x="3635896" y="3212976"/>
            <a:ext cx="576064" cy="792088"/>
          </a:xfrm>
          <a:prstGeom prst="upArrow">
            <a:avLst/>
          </a:prstGeom>
          <a:solidFill>
            <a:srgbClr val="FFFFCC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1520" y="980728"/>
            <a:ext cx="446449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>
                <a:solidFill>
                  <a:schemeClr val="bg1"/>
                </a:solidFill>
              </a:rPr>
              <a:t>運営</a:t>
            </a:r>
            <a:r>
              <a:rPr lang="ja-JP" altLang="en-US" sz="1800" b="1" dirty="0" smtClean="0">
                <a:solidFill>
                  <a:schemeClr val="bg1"/>
                </a:solidFill>
              </a:rPr>
              <a:t>委員会（長寿命化活動検討委員会）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32240" y="1196752"/>
            <a:ext cx="1512168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NPO</a:t>
            </a:r>
            <a:r>
              <a:rPr kumimoji="1" lang="ja-JP" altLang="en-US" sz="2000" b="1" dirty="0" smtClean="0">
                <a:solidFill>
                  <a:schemeClr val="bg1"/>
                </a:solidFill>
              </a:rPr>
              <a:t>法人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48064" y="177281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1">
                    <a:lumMod val="50000"/>
                  </a:schemeClr>
                </a:solidFill>
              </a:rPr>
              <a:t>事務委託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5536" y="40770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各地区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560" y="335699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1">
                    <a:lumMod val="50000"/>
                  </a:schemeClr>
                </a:solidFill>
              </a:rPr>
              <a:t>日報及び写真の提出</a:t>
            </a:r>
            <a:endParaRPr kumimoji="1" lang="en-US" altLang="ja-JP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ja-JP" altLang="en-US" sz="2000" dirty="0" smtClean="0">
                <a:solidFill>
                  <a:schemeClr val="accent1">
                    <a:lumMod val="50000"/>
                  </a:schemeClr>
                </a:solidFill>
              </a:rPr>
              <a:t>長寿命化箇所要望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32240" y="1700808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■書類作成</a:t>
            </a:r>
            <a:endParaRPr lang="en-US" altLang="ja-JP" sz="1600" dirty="0" smtClean="0"/>
          </a:p>
          <a:p>
            <a:r>
              <a:rPr lang="ja-JP" altLang="en-US" sz="1600" dirty="0" smtClean="0"/>
              <a:t>■申請業務</a:t>
            </a:r>
            <a:endParaRPr lang="en-US" altLang="ja-JP" sz="1600" dirty="0" smtClean="0"/>
          </a:p>
          <a:p>
            <a:r>
              <a:rPr lang="ja-JP" altLang="en-US" sz="1600" dirty="0" smtClean="0"/>
              <a:t>■契約事務</a:t>
            </a:r>
            <a:endParaRPr lang="en-US" altLang="ja-JP" sz="1600" dirty="0" smtClean="0"/>
          </a:p>
          <a:p>
            <a:r>
              <a:rPr lang="ja-JP" altLang="en-US" sz="1600" dirty="0" smtClean="0"/>
              <a:t>■経理全般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660232" y="551723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日当の支払等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9552" y="2276872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100" dirty="0" smtClean="0"/>
              <a:t>・共同活動に関する活動計画の策定、変更、収支決算、実施</a:t>
            </a:r>
          </a:p>
          <a:p>
            <a:pPr algn="l"/>
            <a:r>
              <a:rPr lang="ja-JP" altLang="en-US" sz="1100" dirty="0" smtClean="0"/>
              <a:t>・管理協定書、規則の制定及び改廃</a:t>
            </a:r>
          </a:p>
          <a:p>
            <a:pPr algn="l"/>
            <a:r>
              <a:rPr lang="ja-JP" altLang="en-US" sz="1100" dirty="0" smtClean="0"/>
              <a:t>・その他組織の運営に関する重要な事項</a:t>
            </a:r>
            <a:endParaRPr lang="en-US" altLang="ja-JP" sz="1100" dirty="0" smtClean="0"/>
          </a:p>
          <a:p>
            <a:pPr algn="l"/>
            <a:r>
              <a:rPr lang="ja-JP" altLang="en-US" sz="1100" dirty="0" smtClean="0"/>
              <a:t>・長寿命化活動に関する活動計画の策定、変更、終始決算、実施</a:t>
            </a:r>
          </a:p>
          <a:p>
            <a:pPr algn="l"/>
            <a:endParaRPr lang="ja-JP" altLang="en-US" sz="1000" dirty="0" smtClean="0"/>
          </a:p>
          <a:p>
            <a:endParaRPr kumimoji="1" lang="ja-JP" altLang="en-US" sz="1000" dirty="0"/>
          </a:p>
        </p:txBody>
      </p:sp>
      <p:sp>
        <p:nvSpPr>
          <p:cNvPr id="37" name="正方形/長方形 36"/>
          <p:cNvSpPr/>
          <p:nvPr/>
        </p:nvSpPr>
        <p:spPr bwMode="auto">
          <a:xfrm>
            <a:off x="539552" y="4077072"/>
            <a:ext cx="4752528" cy="2448272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187624" y="6021288"/>
            <a:ext cx="4248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/>
              <a:t>※</a:t>
            </a:r>
            <a:r>
              <a:rPr lang="ja-JP" altLang="en-US" sz="1400" b="1" dirty="0" smtClean="0"/>
              <a:t>各地区からは代表及び長寿命化委員を選出</a:t>
            </a:r>
          </a:p>
          <a:p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 bwMode="auto">
          <a:xfrm>
            <a:off x="755576" y="4653136"/>
            <a:ext cx="1008112" cy="122413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64629" y="472514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農家</a:t>
            </a:r>
            <a:endParaRPr kumimoji="1" lang="ja-JP" altLang="en-US" sz="12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74099" y="515677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自治会</a:t>
            </a:r>
            <a:endParaRPr kumimoji="1" lang="ja-JP" altLang="en-US" sz="12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37886" y="4941168"/>
            <a:ext cx="783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非農家</a:t>
            </a:r>
            <a:endParaRPr kumimoji="1" lang="ja-JP" altLang="en-US" sz="12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55576" y="536374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各種団体</a:t>
            </a:r>
            <a:endParaRPr kumimoji="1" lang="ja-JP" altLang="en-US" sz="1200" dirty="0"/>
          </a:p>
        </p:txBody>
      </p:sp>
      <p:sp>
        <p:nvSpPr>
          <p:cNvPr id="49" name="正方形/長方形 48"/>
          <p:cNvSpPr/>
          <p:nvPr/>
        </p:nvSpPr>
        <p:spPr bwMode="auto">
          <a:xfrm>
            <a:off x="1835696" y="4653136"/>
            <a:ext cx="1008112" cy="122413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916757" y="472514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農家</a:t>
            </a:r>
            <a:endParaRPr kumimoji="1" lang="ja-JP" altLang="en-US" sz="12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826227" y="515677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自治会</a:t>
            </a:r>
            <a:endParaRPr kumimoji="1" lang="ja-JP" altLang="en-US" sz="12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890014" y="4941168"/>
            <a:ext cx="783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非農家</a:t>
            </a:r>
            <a:endParaRPr kumimoji="1" lang="ja-JP" altLang="en-US" sz="12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907704" y="536374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各種団体</a:t>
            </a:r>
            <a:endParaRPr kumimoji="1" lang="ja-JP" altLang="en-US" sz="1200" dirty="0"/>
          </a:p>
        </p:txBody>
      </p:sp>
      <p:sp>
        <p:nvSpPr>
          <p:cNvPr id="54" name="正方形/長方形 53"/>
          <p:cNvSpPr/>
          <p:nvPr/>
        </p:nvSpPr>
        <p:spPr bwMode="auto">
          <a:xfrm>
            <a:off x="2915816" y="4653136"/>
            <a:ext cx="1008112" cy="122413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996877" y="472514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農家</a:t>
            </a:r>
            <a:endParaRPr kumimoji="1" lang="ja-JP" altLang="en-US" sz="12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906347" y="515677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自治会</a:t>
            </a:r>
            <a:endParaRPr kumimoji="1" lang="ja-JP" altLang="en-US" sz="12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970134" y="4941168"/>
            <a:ext cx="783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非農家</a:t>
            </a:r>
            <a:endParaRPr kumimoji="1" lang="ja-JP" altLang="en-US" sz="12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987824" y="536374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各種団体</a:t>
            </a:r>
            <a:endParaRPr kumimoji="1" lang="ja-JP" altLang="en-US" sz="1200" dirty="0"/>
          </a:p>
        </p:txBody>
      </p:sp>
      <p:sp>
        <p:nvSpPr>
          <p:cNvPr id="59" name="正方形/長方形 58"/>
          <p:cNvSpPr/>
          <p:nvPr/>
        </p:nvSpPr>
        <p:spPr bwMode="auto">
          <a:xfrm>
            <a:off x="3995936" y="4653136"/>
            <a:ext cx="1008112" cy="122413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076997" y="472514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農家</a:t>
            </a:r>
            <a:endParaRPr kumimoji="1" lang="ja-JP" altLang="en-US" sz="12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986467" y="515677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自治会</a:t>
            </a:r>
            <a:endParaRPr kumimoji="1" lang="ja-JP" altLang="en-US" sz="12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050254" y="4941168"/>
            <a:ext cx="783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非農家</a:t>
            </a:r>
            <a:endParaRPr kumimoji="1" lang="ja-JP" altLang="en-US" sz="12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067944" y="536374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各種団体</a:t>
            </a:r>
            <a:endParaRPr kumimoji="1" lang="ja-JP" altLang="en-US" sz="12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932040" y="26064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長　門　市</a:t>
            </a:r>
            <a:endParaRPr kumimoji="1" lang="ja-JP" altLang="en-US" dirty="0"/>
          </a:p>
        </p:txBody>
      </p:sp>
      <p:sp>
        <p:nvSpPr>
          <p:cNvPr id="66" name="上矢印 65"/>
          <p:cNvSpPr/>
          <p:nvPr/>
        </p:nvSpPr>
        <p:spPr bwMode="auto">
          <a:xfrm>
            <a:off x="2843808" y="332656"/>
            <a:ext cx="576064" cy="576064"/>
          </a:xfrm>
          <a:prstGeom prst="upArrow">
            <a:avLst/>
          </a:prstGeom>
          <a:solidFill>
            <a:srgbClr val="FFFFCC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 bwMode="auto">
          <a:xfrm>
            <a:off x="3635896" y="1700808"/>
            <a:ext cx="1080120" cy="50405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635896" y="184482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各地区代表</a:t>
            </a:r>
            <a:endParaRPr kumimoji="1" lang="ja-JP" altLang="en-US" sz="11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51520" y="141277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役員会</a:t>
            </a:r>
            <a:endParaRPr kumimoji="1" lang="ja-JP" altLang="en-US" sz="1100" dirty="0"/>
          </a:p>
        </p:txBody>
      </p:sp>
      <p:sp>
        <p:nvSpPr>
          <p:cNvPr id="73" name="加算記号 72"/>
          <p:cNvSpPr/>
          <p:nvPr/>
        </p:nvSpPr>
        <p:spPr bwMode="auto">
          <a:xfrm>
            <a:off x="3275856" y="1844824"/>
            <a:ext cx="216024" cy="288032"/>
          </a:xfrm>
          <a:prstGeom prst="mathPlus">
            <a:avLst/>
          </a:prstGeom>
          <a:solidFill>
            <a:srgbClr val="00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4" name="円/楕円 73"/>
          <p:cNvSpPr/>
          <p:nvPr/>
        </p:nvSpPr>
        <p:spPr bwMode="auto">
          <a:xfrm>
            <a:off x="5364088" y="2924944"/>
            <a:ext cx="2592288" cy="165618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580112" y="350100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業務の好循環</a:t>
            </a:r>
            <a:endParaRPr kumimoji="1" lang="en-US" altLang="ja-JP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6" name="右矢印 75"/>
          <p:cNvSpPr/>
          <p:nvPr/>
        </p:nvSpPr>
        <p:spPr bwMode="auto">
          <a:xfrm>
            <a:off x="3563888" y="188640"/>
            <a:ext cx="1080120" cy="576064"/>
          </a:xfrm>
          <a:prstGeom prst="rightArrow">
            <a:avLst/>
          </a:prstGeom>
          <a:solidFill>
            <a:srgbClr val="FFFFCC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7" name="下矢印 76"/>
          <p:cNvSpPr/>
          <p:nvPr/>
        </p:nvSpPr>
        <p:spPr bwMode="auto">
          <a:xfrm>
            <a:off x="8028384" y="260648"/>
            <a:ext cx="576064" cy="936104"/>
          </a:xfrm>
          <a:prstGeom prst="downArrow">
            <a:avLst/>
          </a:prstGeom>
          <a:solidFill>
            <a:srgbClr val="FFFFCC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8" name="右矢印 77"/>
          <p:cNvSpPr/>
          <p:nvPr/>
        </p:nvSpPr>
        <p:spPr bwMode="auto">
          <a:xfrm>
            <a:off x="6948264" y="188640"/>
            <a:ext cx="1080120" cy="576064"/>
          </a:xfrm>
          <a:prstGeom prst="rightArrow">
            <a:avLst/>
          </a:prstGeom>
          <a:solidFill>
            <a:srgbClr val="FFFFCC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660232" y="76470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1">
                    <a:lumMod val="50000"/>
                  </a:schemeClr>
                </a:solidFill>
              </a:rPr>
              <a:t>指導・助言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403648" y="54868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1">
                    <a:lumMod val="50000"/>
                  </a:schemeClr>
                </a:solidFill>
              </a:rPr>
              <a:t>要望・申請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39552" y="4077072"/>
            <a:ext cx="122413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>
                <a:solidFill>
                  <a:schemeClr val="bg1"/>
                </a:solidFill>
              </a:rPr>
              <a:t>各地区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539552" y="1700808"/>
            <a:ext cx="2592288" cy="50405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5" name="Text Box 97"/>
          <p:cNvSpPr txBox="1">
            <a:spLocks noChangeArrowheads="1"/>
          </p:cNvSpPr>
          <p:nvPr/>
        </p:nvSpPr>
        <p:spPr bwMode="auto">
          <a:xfrm>
            <a:off x="611560" y="1731872"/>
            <a:ext cx="2664296" cy="47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1100" dirty="0" smtClean="0">
                <a:latin typeface="ＭＳ ゴシック" pitchFamily="49" charset="-128"/>
                <a:ea typeface="ＭＳ ゴシック" pitchFamily="49" charset="-128"/>
              </a:rPr>
              <a:t>■会長</a:t>
            </a:r>
            <a:r>
              <a:rPr lang="ja-JP" altLang="en-US" sz="1100" dirty="0">
                <a:latin typeface="ＭＳ ゴシック" pitchFamily="49" charset="-128"/>
                <a:ea typeface="ＭＳ ゴシック" pitchFamily="49" charset="-128"/>
              </a:rPr>
              <a:t>　　　</a:t>
            </a:r>
            <a:r>
              <a:rPr lang="en-US" altLang="ja-JP" sz="1100" dirty="0"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lang="ja-JP" altLang="en-US" sz="1100" dirty="0" smtClean="0">
                <a:latin typeface="ＭＳ ゴシック" pitchFamily="49" charset="-128"/>
                <a:ea typeface="ＭＳ ゴシック" pitchFamily="49" charset="-128"/>
              </a:rPr>
              <a:t>人■副会長</a:t>
            </a:r>
            <a:r>
              <a:rPr lang="ja-JP" altLang="en-US" sz="1100" dirty="0">
                <a:latin typeface="ＭＳ ゴシック" pitchFamily="49" charset="-128"/>
                <a:ea typeface="ＭＳ ゴシック" pitchFamily="49" charset="-128"/>
              </a:rPr>
              <a:t>　　</a:t>
            </a:r>
            <a:r>
              <a:rPr lang="en-US" altLang="ja-JP" sz="1100" dirty="0" smtClean="0"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lang="ja-JP" altLang="en-US" sz="1100" dirty="0" smtClean="0">
                <a:latin typeface="ＭＳ ゴシック" pitchFamily="49" charset="-128"/>
                <a:ea typeface="ＭＳ ゴシック" pitchFamily="49" charset="-128"/>
              </a:rPr>
              <a:t>人</a:t>
            </a:r>
            <a:endParaRPr lang="ja-JP" altLang="en-US" sz="1100" dirty="0">
              <a:latin typeface="ＭＳ ゴシック" pitchFamily="49" charset="-128"/>
              <a:ea typeface="ＭＳ ゴシック" pitchFamily="49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1100" dirty="0" smtClean="0">
                <a:latin typeface="ＭＳ ゴシック" pitchFamily="49" charset="-128"/>
                <a:ea typeface="ＭＳ ゴシック" pitchFamily="49" charset="-128"/>
              </a:rPr>
              <a:t>■事務局長</a:t>
            </a:r>
            <a:r>
              <a:rPr lang="ja-JP" altLang="en-US" sz="11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1100" dirty="0" smtClean="0">
                <a:latin typeface="ＭＳ ゴシック" pitchFamily="49" charset="-128"/>
                <a:ea typeface="ＭＳ ゴシック" pitchFamily="49" charset="-128"/>
              </a:rPr>
              <a:t>1</a:t>
            </a:r>
            <a:r>
              <a:rPr lang="ja-JP" altLang="en-US" sz="1100" dirty="0" smtClean="0">
                <a:latin typeface="ＭＳ ゴシック" pitchFamily="49" charset="-128"/>
                <a:ea typeface="ＭＳ ゴシック" pitchFamily="49" charset="-128"/>
              </a:rPr>
              <a:t>人■監査役</a:t>
            </a:r>
            <a:r>
              <a:rPr lang="ja-JP" altLang="en-US" sz="1100" dirty="0">
                <a:latin typeface="ＭＳ ゴシック" pitchFamily="49" charset="-128"/>
                <a:ea typeface="ＭＳ ゴシック" pitchFamily="49" charset="-128"/>
              </a:rPr>
              <a:t>　　</a:t>
            </a:r>
            <a:r>
              <a:rPr lang="en-US" altLang="ja-JP" sz="1100" dirty="0">
                <a:latin typeface="ＭＳ ゴシック" pitchFamily="49" charset="-128"/>
                <a:ea typeface="ＭＳ ゴシック" pitchFamily="49" charset="-128"/>
              </a:rPr>
              <a:t>2</a:t>
            </a:r>
            <a:r>
              <a:rPr lang="ja-JP" altLang="en-US" sz="1100" dirty="0">
                <a:latin typeface="ＭＳ ゴシック" pitchFamily="49" charset="-128"/>
                <a:ea typeface="ＭＳ ゴシック" pitchFamily="49" charset="-128"/>
              </a:rPr>
              <a:t>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568\Desktop\無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5" y="0"/>
            <a:ext cx="13062857" cy="6858000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539552" y="2708920"/>
            <a:ext cx="8100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bg1"/>
                </a:solidFill>
              </a:rPr>
              <a:t>ご清聴ありがとうございました。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96136" y="522920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油谷後畑棚田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371</Words>
  <Application>Microsoft Office PowerPoint</Application>
  <PresentationFormat>画面に合わせる (4:3)</PresentationFormat>
  <Paragraphs>101</Paragraphs>
  <Slides>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標準デザイン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0458</dc:creator>
  <cp:lastModifiedBy>Administrator</cp:lastModifiedBy>
  <cp:revision>115</cp:revision>
  <dcterms:created xsi:type="dcterms:W3CDTF">2013-03-08T00:09:31Z</dcterms:created>
  <dcterms:modified xsi:type="dcterms:W3CDTF">2016-11-08T04:19:05Z</dcterms:modified>
</cp:coreProperties>
</file>